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Inter" panose="020B0604020202020204" charset="0"/>
      <p:regular r:id="rId19"/>
    </p:embeddedFont>
    <p:embeddedFont>
      <p:font typeface="Petrona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777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169557"/>
            <a:ext cx="4919305" cy="38903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923699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algn="ctr" rtl="1">
              <a:lnSpc>
                <a:spcPts val="8050"/>
              </a:lnSpc>
            </a:pPr>
            <a:r>
              <a:rPr lang="fa-IR" sz="6450" b="1" kern="0" spc="-129" dirty="0">
                <a:solidFill>
                  <a:srgbClr val="FF8AAF"/>
                </a:solidFill>
              </a:rPr>
              <a:t>گزارش پروژه</a:t>
            </a:r>
            <a:endParaRPr lang="en-US" sz="6450" dirty="0"/>
          </a:p>
        </p:txBody>
      </p:sp>
      <p:sp>
        <p:nvSpPr>
          <p:cNvPr id="5" name="Text 1"/>
          <p:cNvSpPr/>
          <p:nvPr/>
        </p:nvSpPr>
        <p:spPr>
          <a:xfrm>
            <a:off x="6280190" y="4290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algn="ctr" rtl="1"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این گزارش به بررسی نتایج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پروژه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ی اول بوت کمپ هوش مصنوعی دلتا کوئرا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می</a:t>
            </a: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‌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پردازد</a:t>
            </a: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756440" y="4908947"/>
            <a:ext cx="206228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4901" y="310692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45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سپاسگزاری</a:t>
            </a:r>
            <a:endParaRPr lang="en-US" sz="4500" dirty="0">
              <a:effectLst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66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از برای تشکر می‌کنیم.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همچنین، از برای تشکر می‌کنیم.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2816" y="401121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850"/>
              </a:lnSpc>
              <a:buNone/>
            </a:pPr>
            <a:r>
              <a:rPr lang="fa-IR" sz="4650" b="1" kern="0" spc="-94" dirty="0">
                <a:solidFill>
                  <a:srgbClr val="FF8AAF"/>
                </a:solidFill>
                <a:latin typeface="+mj-lt"/>
              </a:rPr>
              <a:t>اهداف پروژه</a:t>
            </a:r>
            <a:endParaRPr lang="en-US" sz="46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0956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algn="ctr" rtl="1"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هدف اصلی پروژه، بود. به عبارت دیگر، در نظر گرفته شد.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13690"/>
            <a:ext cx="4196358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9481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fa-IR" sz="2300" b="1" kern="0" spc="-47" dirty="0">
                <a:solidFill>
                  <a:srgbClr val="E0D6DE"/>
                </a:solidFill>
                <a:latin typeface="+mj-lt"/>
              </a:rPr>
              <a:t>هدف اول</a:t>
            </a:r>
            <a:endParaRPr lang="en-US" sz="23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645628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هدف اول پروژه بود.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13690"/>
            <a:ext cx="4196358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451396" y="59481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fa-IR" sz="2300" b="1" kern="0" spc="-47" dirty="0">
                <a:solidFill>
                  <a:srgbClr val="E0D6DE"/>
                </a:solidFill>
                <a:latin typeface="+mj-lt"/>
              </a:rPr>
              <a:t>هدف دوم</a:t>
            </a:r>
            <a:endParaRPr lang="en-US" sz="23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51396" y="645628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هدف دوم پروژه بود.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713690"/>
            <a:ext cx="4196358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9481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fa-IR" sz="2300" b="1" kern="0" spc="-47" dirty="0">
                <a:solidFill>
                  <a:srgbClr val="E0D6DE"/>
                </a:solidFill>
                <a:latin typeface="+mj-lt"/>
              </a:rPr>
              <a:t>هدف سوم</a:t>
            </a:r>
            <a:endParaRPr lang="en-US" sz="230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74568" y="645628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هدف سوم پروژه بود.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965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850"/>
              </a:lnSpc>
              <a:buNone/>
            </a:pPr>
            <a:r>
              <a:rPr lang="fa-IR" sz="4650" b="1" kern="0" spc="-94" dirty="0">
                <a:solidFill>
                  <a:srgbClr val="FF8AAF"/>
                </a:solidFill>
                <a:latin typeface="+mj-lt"/>
              </a:rPr>
              <a:t>روش شناسی</a:t>
            </a:r>
            <a:endParaRPr lang="en-US" sz="46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1340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انجام این پروژه،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از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این مراحل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استفاده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شد.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605111" y="2752130"/>
            <a:ext cx="30480" cy="4427696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845022" y="324719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7" name="Shape 4"/>
          <p:cNvSpPr/>
          <p:nvPr/>
        </p:nvSpPr>
        <p:spPr>
          <a:xfrm>
            <a:off x="6365200" y="30072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47485" y="3083719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867888" y="29789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>
              <a:lnSpc>
                <a:spcPts val="2900"/>
              </a:lnSpc>
            </a:pPr>
            <a:r>
              <a:rPr lang="fa-IR" sz="18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مرحله</a:t>
            </a:r>
            <a:r>
              <a:rPr lang="fa-IR" sz="18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18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اول</a:t>
            </a:r>
            <a:endParaRPr lang="en-US" sz="2400" dirty="0">
              <a:effectLst/>
            </a:endParaRPr>
          </a:p>
          <a:p>
            <a:pPr marL="0" indent="0" rtl="1">
              <a:lnSpc>
                <a:spcPts val="2900"/>
              </a:lnSpc>
              <a:buNone/>
            </a:pPr>
            <a:endParaRPr lang="en-US" sz="23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867888" y="34871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ایجاد دیتا فریم های مربوط به هر بخش.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845022" y="479869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2" name="Shape 9"/>
          <p:cNvSpPr/>
          <p:nvPr/>
        </p:nvSpPr>
        <p:spPr>
          <a:xfrm>
            <a:off x="6365200" y="45587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2601" y="4635222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867888" y="45304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>
              <a:lnSpc>
                <a:spcPts val="2900"/>
              </a:lnSpc>
            </a:pPr>
            <a:r>
              <a:rPr lang="fa-IR" sz="24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مرحله</a:t>
            </a:r>
            <a:r>
              <a:rPr lang="fa-IR" sz="24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2400" b="1" spc="-47" dirty="0">
                <a:solidFill>
                  <a:srgbClr val="E0D6DE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دوم</a:t>
            </a:r>
            <a:endParaRPr lang="en-US" sz="3200" dirty="0">
              <a:effectLst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67888" y="50386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تحلیل و بررسی سوالات مربوط به بخش آمار توصیفی و آزمون های فرض.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845022" y="63501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7" name="Shape 14"/>
          <p:cNvSpPr/>
          <p:nvPr/>
        </p:nvSpPr>
        <p:spPr>
          <a:xfrm>
            <a:off x="6365200" y="61102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522839" y="6209320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7867888" y="60819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>
              <a:lnSpc>
                <a:spcPts val="2900"/>
              </a:lnSpc>
            </a:pPr>
            <a:r>
              <a:rPr lang="fa-IR" sz="24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مرحله</a:t>
            </a:r>
            <a:r>
              <a:rPr lang="fa-IR" sz="24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2400" b="1" spc="-47" dirty="0">
                <a:solidFill>
                  <a:srgbClr val="E0D6DE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سوم</a:t>
            </a:r>
            <a:endParaRPr lang="en-US" sz="3200" dirty="0">
              <a:effectLst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867888" y="659010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مدلسازی و یادگیری ماشین.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61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318" y="277535"/>
            <a:ext cx="3067645" cy="22211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7240" y="3387804"/>
            <a:ext cx="5830014" cy="72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9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تجزیه و تحلیل داده ها</a:t>
            </a:r>
            <a:endParaRPr lang="en-US" sz="4550" dirty="0"/>
          </a:p>
        </p:txBody>
      </p:sp>
      <p:sp>
        <p:nvSpPr>
          <p:cNvPr id="5" name="Text 1"/>
          <p:cNvSpPr/>
          <p:nvPr/>
        </p:nvSpPr>
        <p:spPr>
          <a:xfrm>
            <a:off x="777240" y="4449723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پس از جمع آوری داده‌ها، انجام شد.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777240" y="5054798"/>
            <a:ext cx="13075920" cy="2563178"/>
          </a:xfrm>
          <a:prstGeom prst="roundRect">
            <a:avLst>
              <a:gd name="adj" fmla="val 36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84860" y="5062418"/>
            <a:ext cx="13060680" cy="636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06912" y="5203269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روش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541062" y="5203269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توضیحات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784860" y="5699403"/>
            <a:ext cx="13060680" cy="636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06912" y="5840254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رگرسیون خطی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41062" y="5840254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استفاده شد.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84860" y="6336387"/>
            <a:ext cx="13060680" cy="636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06912" y="6477238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خوشه بندی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7541062" y="6477238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استفاده شد.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784860" y="6973372"/>
            <a:ext cx="13060680" cy="636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06912" y="7114223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تحلیل عاملی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7541062" y="7114223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استفاده شد.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394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نتایج کلیدی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1083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نتایج این پروژه را نشان داد.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9815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6074" y="4058007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530906" y="398156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نتیجه ۱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530906" y="4489728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نتیجه اول پروژه بود.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9815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42867" y="4058007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5422583" y="398156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نتیجه ۲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422583" y="4489728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نتیجه دوم پروژه بود.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3345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1428" y="5411033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530906" y="53345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نتیجه ۳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1530906" y="58427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نتیجه سوم پروژه بود.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04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40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چالش ها</a:t>
            </a:r>
            <a:endParaRPr lang="en-US" sz="8800" dirty="0">
              <a:effectLst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08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در طول اجرای این پروژه، با چالش‌هایی مواجه شدیم.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80775" y="4213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24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چالش اول</a:t>
            </a:r>
            <a:endParaRPr lang="en-US" sz="3200" dirty="0">
              <a:effectLst/>
            </a:endParaRPr>
          </a:p>
        </p:txBody>
      </p:sp>
      <p:sp>
        <p:nvSpPr>
          <p:cNvPr id="5" name="Text 3"/>
          <p:cNvSpPr/>
          <p:nvPr/>
        </p:nvSpPr>
        <p:spPr>
          <a:xfrm>
            <a:off x="180236" y="51520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اولین چالش، بود.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205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24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چالش دوم</a:t>
            </a:r>
            <a:endParaRPr lang="en-US" sz="3200" dirty="0">
              <a:effectLst/>
            </a:endParaRPr>
          </a:p>
        </p:txBody>
      </p:sp>
      <p:sp>
        <p:nvSpPr>
          <p:cNvPr id="7" name="Text 5"/>
          <p:cNvSpPr/>
          <p:nvPr/>
        </p:nvSpPr>
        <p:spPr>
          <a:xfrm>
            <a:off x="4964412" y="51520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چالش دوم، بود.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38503" y="4213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24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چالش سوم</a:t>
            </a:r>
            <a:endParaRPr lang="en-US" sz="3200" dirty="0">
              <a:effectLst/>
            </a:endParaRPr>
          </a:p>
        </p:txBody>
      </p:sp>
      <p:sp>
        <p:nvSpPr>
          <p:cNvPr id="9" name="Text 7"/>
          <p:cNvSpPr/>
          <p:nvPr/>
        </p:nvSpPr>
        <p:spPr>
          <a:xfrm>
            <a:off x="9311044" y="514444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چالش سوم، بود.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779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05" y="2258139"/>
            <a:ext cx="4363760" cy="545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34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تجربه های بدست آمده</a:t>
            </a:r>
            <a:endParaRPr lang="en-US" sz="3400" dirty="0">
              <a:effectLst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739" y="3329821"/>
            <a:ext cx="1346692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50"/>
              </a:lnSpc>
              <a:buNone/>
            </a:pPr>
            <a:r>
              <a:rPr lang="en-US" sz="1600" b="1" kern="0" spc="-2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تجربه این پروژه، </a:t>
            </a:r>
            <a:r>
              <a:rPr lang="fa-IR" sz="1600" b="1" kern="0" spc="-2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به ما آموخت:</a:t>
            </a:r>
            <a:endParaRPr lang="en-US" sz="160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39" y="3782616"/>
            <a:ext cx="831175" cy="13299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2232" y="3941922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1">
              <a:lnSpc>
                <a:spcPts val="2100"/>
              </a:lnSpc>
            </a:pPr>
            <a:r>
              <a:rPr lang="fa-IR" sz="18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درس</a:t>
            </a:r>
            <a:r>
              <a:rPr lang="fa-IR" sz="18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18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اول</a:t>
            </a:r>
            <a:endParaRPr lang="en-US" sz="1600" dirty="0">
              <a:effectLst/>
            </a:endParaRPr>
          </a:p>
        </p:txBody>
      </p:sp>
      <p:sp>
        <p:nvSpPr>
          <p:cNvPr id="7" name="Text 3"/>
          <p:cNvSpPr/>
          <p:nvPr/>
        </p:nvSpPr>
        <p:spPr>
          <a:xfrm>
            <a:off x="1662232" y="4321254"/>
            <a:ext cx="26220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اهمیت را درک کردیم.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39" y="5112544"/>
            <a:ext cx="831175" cy="13299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2232" y="5278755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1">
              <a:lnSpc>
                <a:spcPts val="2100"/>
              </a:lnSpc>
            </a:pPr>
            <a:r>
              <a:rPr lang="fa-IR" sz="16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درس دوم</a:t>
            </a:r>
            <a:endParaRPr lang="en-US" sz="1400" dirty="0">
              <a:effectLst/>
            </a:endParaRPr>
          </a:p>
        </p:txBody>
      </p:sp>
      <p:sp>
        <p:nvSpPr>
          <p:cNvPr id="10" name="Text 5"/>
          <p:cNvSpPr/>
          <p:nvPr/>
        </p:nvSpPr>
        <p:spPr>
          <a:xfrm>
            <a:off x="1662233" y="5651183"/>
            <a:ext cx="218182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اهمیت را درک کردیم.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39" y="6442472"/>
            <a:ext cx="831175" cy="13299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62232" y="6608683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1">
              <a:lnSpc>
                <a:spcPts val="2100"/>
              </a:lnSpc>
            </a:pPr>
            <a:r>
              <a:rPr lang="fa-IR" sz="16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درس</a:t>
            </a:r>
            <a:r>
              <a:rPr lang="fa-IR" sz="16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16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سوم</a:t>
            </a:r>
            <a:endParaRPr lang="en-US" sz="1400" dirty="0">
              <a:effectLst/>
            </a:endParaRPr>
          </a:p>
          <a:p>
            <a:pPr marL="0" indent="0" algn="ctr" rtl="1">
              <a:lnSpc>
                <a:spcPts val="2100"/>
              </a:lnSpc>
              <a:buNone/>
            </a:pPr>
            <a:endParaRPr lang="en-US" sz="1700" dirty="0">
              <a:latin typeface="+mj-lt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662233" y="6981111"/>
            <a:ext cx="218182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اهمیت را درک کردیم.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112" y="551736"/>
            <a:ext cx="5266611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41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پیشنهادات آینده</a:t>
            </a:r>
            <a:endParaRPr lang="en-US" sz="4100" dirty="0">
              <a:effectLst/>
            </a:endParaRPr>
          </a:p>
        </p:txBody>
      </p:sp>
      <p:sp>
        <p:nvSpPr>
          <p:cNvPr id="4" name="Text 1"/>
          <p:cNvSpPr/>
          <p:nvPr/>
        </p:nvSpPr>
        <p:spPr>
          <a:xfrm>
            <a:off x="702112" y="1510784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پروژه‌های آتی، را </a:t>
            </a:r>
            <a:r>
              <a:rPr lang="en-US" sz="1550" kern="0" spc="-32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پیشنهاد</a:t>
            </a: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kern="0" spc="-32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می‌کنیم</a:t>
            </a:r>
            <a:r>
              <a:rPr lang="fa-IR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2" y="2057400"/>
            <a:ext cx="501491" cy="5014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2112" y="2759512"/>
            <a:ext cx="263330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1">
              <a:lnSpc>
                <a:spcPts val="2550"/>
              </a:lnSpc>
            </a:pPr>
            <a:r>
              <a:rPr lang="fa-IR" b="1" spc="-47" dirty="0">
                <a:solidFill>
                  <a:srgbClr val="E0D6DE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تحلیل بیشتر</a:t>
            </a:r>
            <a:endParaRPr lang="en-US" sz="2400" dirty="0">
              <a:effectLst/>
            </a:endParaRPr>
          </a:p>
        </p:txBody>
      </p:sp>
      <p:sp>
        <p:nvSpPr>
          <p:cNvPr id="7" name="Text 3"/>
          <p:cNvSpPr/>
          <p:nvPr/>
        </p:nvSpPr>
        <p:spPr>
          <a:xfrm>
            <a:off x="702113" y="3209092"/>
            <a:ext cx="253424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را پیشنهاد می‌کنیم.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12" y="4131945"/>
            <a:ext cx="501491" cy="5014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2112" y="4834057"/>
            <a:ext cx="263330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algn="ctr" rtl="1" eaLnBrk="1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8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همکاری بیشتر</a:t>
            </a:r>
            <a:endParaRPr lang="en-US" sz="2400" dirty="0">
              <a:effectLst/>
            </a:endParaRPr>
          </a:p>
        </p:txBody>
      </p:sp>
      <p:sp>
        <p:nvSpPr>
          <p:cNvPr id="10" name="Text 5"/>
          <p:cNvSpPr/>
          <p:nvPr/>
        </p:nvSpPr>
        <p:spPr>
          <a:xfrm>
            <a:off x="702112" y="5283637"/>
            <a:ext cx="2534249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را پیشنهاد می‌کنیم.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12" y="6206490"/>
            <a:ext cx="501491" cy="5014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2112" y="6908602"/>
            <a:ext cx="263330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1">
              <a:lnSpc>
                <a:spcPts val="2550"/>
              </a:lnSpc>
            </a:pPr>
            <a:r>
              <a:rPr lang="fa-IR" b="1" spc="-47" dirty="0">
                <a:solidFill>
                  <a:srgbClr val="E0D6DE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ایده های جدید</a:t>
            </a:r>
            <a:endParaRPr lang="en-US" sz="2400" dirty="0">
              <a:effectLst/>
            </a:endParaRPr>
          </a:p>
        </p:txBody>
      </p:sp>
      <p:sp>
        <p:nvSpPr>
          <p:cNvPr id="13" name="Text 7"/>
          <p:cNvSpPr/>
          <p:nvPr/>
        </p:nvSpPr>
        <p:spPr>
          <a:xfrm>
            <a:off x="702112" y="7358182"/>
            <a:ext cx="2534249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را پیشنهاد می‌کنیم.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820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465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اهداف</a:t>
            </a:r>
            <a:r>
              <a:rPr lang="fa-IR" sz="465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465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پروژه</a:t>
            </a:r>
            <a:endParaRPr lang="en-US" sz="4650" dirty="0">
              <a:effectLst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66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این پروژه را به ما نشان داد.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در نهایت، را به دست آوردیم.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314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Petrona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Mahdi Asadi</cp:lastModifiedBy>
  <cp:revision>6</cp:revision>
  <dcterms:created xsi:type="dcterms:W3CDTF">2024-09-12T09:18:11Z</dcterms:created>
  <dcterms:modified xsi:type="dcterms:W3CDTF">2024-09-12T15:24:57Z</dcterms:modified>
</cp:coreProperties>
</file>